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6"/>
  </p:notesMasterIdLst>
  <p:handoutMasterIdLst>
    <p:handoutMasterId r:id="rId57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263" r:id="rId12"/>
    <p:sldId id="302" r:id="rId13"/>
    <p:sldId id="264" r:id="rId14"/>
    <p:sldId id="266" r:id="rId15"/>
    <p:sldId id="265" r:id="rId16"/>
    <p:sldId id="334" r:id="rId17"/>
    <p:sldId id="276" r:id="rId18"/>
    <p:sldId id="303" r:id="rId19"/>
    <p:sldId id="335" r:id="rId20"/>
    <p:sldId id="293" r:id="rId21"/>
    <p:sldId id="277" r:id="rId22"/>
    <p:sldId id="336" r:id="rId23"/>
    <p:sldId id="337" r:id="rId24"/>
    <p:sldId id="284" r:id="rId25"/>
    <p:sldId id="269" r:id="rId26"/>
    <p:sldId id="304" r:id="rId27"/>
    <p:sldId id="305" r:id="rId28"/>
    <p:sldId id="307" r:id="rId29"/>
    <p:sldId id="306" r:id="rId30"/>
    <p:sldId id="308" r:id="rId31"/>
    <p:sldId id="270" r:id="rId32"/>
    <p:sldId id="309" r:id="rId33"/>
    <p:sldId id="310" r:id="rId34"/>
    <p:sldId id="311" r:id="rId35"/>
    <p:sldId id="312" r:id="rId36"/>
    <p:sldId id="314" r:id="rId37"/>
    <p:sldId id="313" r:id="rId38"/>
    <p:sldId id="316" r:id="rId39"/>
    <p:sldId id="317" r:id="rId40"/>
    <p:sldId id="294" r:id="rId41"/>
    <p:sldId id="296" r:id="rId42"/>
    <p:sldId id="318" r:id="rId43"/>
    <p:sldId id="319" r:id="rId44"/>
    <p:sldId id="321" r:id="rId45"/>
    <p:sldId id="322" r:id="rId46"/>
    <p:sldId id="323" r:id="rId47"/>
    <p:sldId id="324" r:id="rId48"/>
    <p:sldId id="288" r:id="rId49"/>
    <p:sldId id="289" r:id="rId50"/>
    <p:sldId id="338" r:id="rId51"/>
    <p:sldId id="320" r:id="rId52"/>
    <p:sldId id="274" r:id="rId53"/>
    <p:sldId id="275" r:id="rId54"/>
    <p:sldId id="329" r:id="rId55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95"/>
    <p:restoredTop sz="85137"/>
  </p:normalViewPr>
  <p:slideViewPr>
    <p:cSldViewPr snapToGrid="0" snapToObjects="1">
      <p:cViewPr varScale="1">
        <p:scale>
          <a:sx n="95" d="100"/>
          <a:sy n="95" d="100"/>
        </p:scale>
        <p:origin x="151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commentAuthors" Target="commentAuthors.xml"/><Relationship Id="rId5" Type="http://schemas.openxmlformats.org/officeDocument/2006/relationships/slide" Target="slides/slide1.xml"/><Relationship Id="rId61" Type="http://schemas.openxmlformats.org/officeDocument/2006/relationships/theme" Target="theme/them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93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90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ir07/Applied_data_science_capstone/blob/main/Spacex-data_wrangling.jupyter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ir07/Applied_data_science_capstone/blob/main/EDA%20with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ir07/Applied_data_science_capstone/blob/main/EDA%20with%20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ir07/Applied_data_science_capstone/blob/main/Interactive_map_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ir07/Applied_data_science_capstone/blob/main/space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ir07/Applied_data_science_capstone/blob/main/SpaceX_Machine_Learning_Prediction.jupyter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air07/Applied_data_science_capstone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ir07/Applied_data_science_capstone/blob/main/spacex-data-collec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alcon_9_and_Falcon_Heavy_launch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Sair07/Applied_data_science_capstone/blob/main/labs_module%201_Web%20Scraping_Web-Scraping-Review-Lab.ipynb" TargetMode="External"/><Relationship Id="rId4" Type="http://schemas.openxmlformats.org/officeDocument/2006/relationships/hyperlink" Target="https://github.com/Sair07/Applied_data_science_capstone/blob/main/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Saira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Banu&gt;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&lt;11-OCT-2023&gt;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2531222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Performing Exploratory Data Analysis (EDA) on the dataset using Pandas. 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loading the dataset into pandas check the summary of the data 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drill down to each site visualize its detailed launch records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 the relationship between features in the dataset 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select the features that will be used in success prediction in the future module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65BE722-052A-C7A9-DB0A-3301F89DA1B3}"/>
              </a:ext>
            </a:extLst>
          </p:cNvPr>
          <p:cNvSpPr/>
          <p:nvPr/>
        </p:nvSpPr>
        <p:spPr>
          <a:xfrm>
            <a:off x="5303580" y="4572000"/>
            <a:ext cx="2370211" cy="106231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r>
              <a:rPr lang="en-IN" b="1" i="0" dirty="0">
                <a:effectLst/>
                <a:latin typeface="-apple-system"/>
              </a:rPr>
              <a:t>Features Engineering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AAA7197-C576-57C7-7E7B-659B9CA856C9}"/>
              </a:ext>
            </a:extLst>
          </p:cNvPr>
          <p:cNvSpPr/>
          <p:nvPr/>
        </p:nvSpPr>
        <p:spPr>
          <a:xfrm>
            <a:off x="471781" y="4619065"/>
            <a:ext cx="1559859" cy="96818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EDA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4434D10-CD3F-2E37-2B88-66BB596E3D9C}"/>
              </a:ext>
            </a:extLst>
          </p:cNvPr>
          <p:cNvSpPr/>
          <p:nvPr/>
        </p:nvSpPr>
        <p:spPr>
          <a:xfrm>
            <a:off x="2692698" y="4638043"/>
            <a:ext cx="1949824" cy="96818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Summarization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F758432-5E8F-9D90-D166-19092187AE4B}"/>
              </a:ext>
            </a:extLst>
          </p:cNvPr>
          <p:cNvSpPr/>
          <p:nvPr/>
        </p:nvSpPr>
        <p:spPr>
          <a:xfrm>
            <a:off x="8334849" y="4563614"/>
            <a:ext cx="2353235" cy="111704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Introducing a new/selecting feature for future predictions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9EE3BAA-D6CC-6BED-91ED-B1695E6FB7D0}"/>
              </a:ext>
            </a:extLst>
          </p:cNvPr>
          <p:cNvSpPr/>
          <p:nvPr/>
        </p:nvSpPr>
        <p:spPr>
          <a:xfrm>
            <a:off x="2031640" y="5094773"/>
            <a:ext cx="661058" cy="1059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E85020E2-6413-A431-1DCE-B1065C260012}"/>
              </a:ext>
            </a:extLst>
          </p:cNvPr>
          <p:cNvSpPr/>
          <p:nvPr/>
        </p:nvSpPr>
        <p:spPr>
          <a:xfrm>
            <a:off x="4642522" y="5053564"/>
            <a:ext cx="661058" cy="1059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0892EBDC-5E1B-CC41-0C52-6EFCBD81B600}"/>
              </a:ext>
            </a:extLst>
          </p:cNvPr>
          <p:cNvSpPr/>
          <p:nvPr/>
        </p:nvSpPr>
        <p:spPr>
          <a:xfrm>
            <a:off x="7673791" y="5090617"/>
            <a:ext cx="661058" cy="1059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52E6E1-6405-6FC6-7178-E57791D0E9A0}"/>
              </a:ext>
            </a:extLst>
          </p:cNvPr>
          <p:cNvSpPr txBox="1"/>
          <p:nvPr/>
        </p:nvSpPr>
        <p:spPr>
          <a:xfrm>
            <a:off x="349624" y="5916706"/>
            <a:ext cx="10475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 Code : </a:t>
            </a:r>
            <a:r>
              <a:rPr lang="en-US" dirty="0">
                <a:hlinkClick r:id="rId3"/>
              </a:rPr>
              <a:t>https://github.com/Sair07/Applied_data_science_capstone/blob/main/Spacex-data_wrangling.jupyterlite.ipynb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52282"/>
            <a:ext cx="10296919" cy="4724681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﻿﻿</a:t>
            </a:r>
            <a:r>
              <a:rPr lang="en-US" sz="2000" b="1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Catplot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visualize the relationship between Flight Number and Payload.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﻿﻿</a:t>
            </a:r>
            <a:r>
              <a:rPr lang="en-US" sz="2000" b="1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Catplot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visualize the relationship between Flight Number and Launch</a:t>
            </a:r>
            <a:b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</a:b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﻿﻿</a:t>
            </a:r>
            <a:r>
              <a:rPr lang="en-US" sz="2000" b="1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Catplot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visualize the relationship between Payload and Launch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﻿﻿</a:t>
            </a:r>
            <a:r>
              <a:rPr lang="en-US" sz="20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0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chart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visualize the relationship between success rate of each Orbit type.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﻿</a:t>
            </a:r>
            <a:r>
              <a:rPr lang="en-US" sz="2000" b="1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Catplot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visualize the relationship between Flight Number and Orbit type.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﻿﻿</a:t>
            </a:r>
            <a:r>
              <a:rPr lang="en-US" sz="2000" b="1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Catplot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visualize the relationship between Payload and Orbit type.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﻿﻿</a:t>
            </a:r>
            <a:r>
              <a:rPr lang="en-US" sz="20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0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chart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visualize the launch success early trend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Source Code :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https://github.com/Sair07/Applied_data_science_capstone/blob/main/EDA%20with%20Visualization.ipynb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92624"/>
            <a:ext cx="11292002" cy="4665289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the names of the unique launch sites in the space mission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distinct(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SPACEXTABLE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5 records where launch sites begin with the string 'CCA’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* from SPACEXTABLE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"%CCA%" limit 5;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the total payload mass carried by boosters launched by NASA (CRS)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sum(PAYLOAD_MASS__KG_) ,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Booster_Version,Customer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 where Customer like '%NASA%' group by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average payload mass carried by booster version F9 v1.1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avg(PAYLOAD_MASS__KG_) from SPACEXTABLE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'%%F9 v1.1’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date when the first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succesful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landing outcome in ground pad was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acheived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MIN(DATE) AS first_ successful_ landing FROM SPACEXTBL WHERE 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)='Success (ground pad)';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81853" y="1360284"/>
            <a:ext cx="11228294" cy="4665289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the names of the unique launch sites in the space mission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distinct(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SPACEXTABLE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boosters which have success in drone ship and have payload mass greater than 4000 but less than 6000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Booster_Version,PAYLOAD_MASS__KG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from SPACEXTABLE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'Success (drone ship)’  and PAYLOAD_MASS__KG_ between 4000 and 6000;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total number of successful and failure mission outcomes 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count(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),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 group by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booster_versions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which have carried the maximum payload mass. Use a subquery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%%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sqlselect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distinct(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SPACEXTABLE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(select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PAYLOAD_MASS__KG_ &gt; 15000);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Source Code 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https://github.com/Sair07/Applied_data_science_capstone/blob/main/EDA%20with%20SQL.ipynb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7175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674235"/>
            <a:ext cx="10515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"/>
              </a:rPr>
              <a:t>Summary of map objects that were created and added to the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"/>
              </a:rPr>
              <a:t>﻿﻿folium. Circle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"/>
              </a:rPr>
              <a:t>folium.Marker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"/>
              </a:rPr>
              <a:t> to add a highlighted circle area with a text label on a specific coordinate for each launch site on the site map.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"/>
              </a:rPr>
              <a:t>﻿﻿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"/>
              </a:rPr>
              <a:t>MarkerClusterobject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"/>
              </a:rPr>
              <a:t> for simplify a map containing multiple markers that has the same coordinate.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"/>
              </a:rPr>
              <a:t>﻿﻿﻿﻿Circles indicate highlighted areas around specific coordinates, like NASA Johnson Space Center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"/>
              </a:rPr>
              <a:t>Lines are used to indicate distances between two coordinates.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latin typeface=""/>
              </a:rPr>
              <a:t>Source Code : </a:t>
            </a:r>
            <a:r>
              <a:rPr lang="en-US" sz="2200" dirty="0">
                <a:latin typeface=""/>
                <a:hlinkClick r:id="rId3"/>
              </a:rPr>
              <a:t>https://github.com/Sair07/Applied_data_science_capstone/blob/main/Interactive_map_Folium.ipynb</a:t>
            </a:r>
            <a:r>
              <a:rPr lang="en-US" sz="2200" dirty="0">
                <a:latin typeface=""/>
              </a:rPr>
              <a:t>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68947"/>
            <a:ext cx="9745589" cy="46574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dashboard application contains input components as mentioned below to interact with a pie chart and a scatter point chart.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dropdown list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range slider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﻿﻿A launch Site Drop-down Input Component, contains four different launch sites and a dropdown menu let us select different launch sites with a select all option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﻿﻿A callback function to render success-pie-chart based on selected site from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dropdown.This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callback function gets the selected launch site from site-dropdown and render a pie chart visualizing launch success counts.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﻿﻿A range Slider to Select Payload , to easily select different payload range and see if we can identify some visual patterns.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68947"/>
            <a:ext cx="9745589" cy="46574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IN" sz="2000" dirty="0">
                <a:effectLst/>
                <a:latin typeface=""/>
              </a:rPr>
              <a:t>A </a:t>
            </a:r>
            <a:r>
              <a:rPr lang="en-IN" sz="2000" dirty="0" err="1">
                <a:effectLst/>
                <a:latin typeface=""/>
              </a:rPr>
              <a:t>callback</a:t>
            </a:r>
            <a:r>
              <a:rPr lang="en-IN" sz="2000" dirty="0">
                <a:effectLst/>
                <a:latin typeface=""/>
              </a:rPr>
              <a:t> function to render the success-payload-scatter-chart scatter </a:t>
            </a:r>
            <a:r>
              <a:rPr lang="en-IN" sz="2000" dirty="0" err="1">
                <a:effectLst/>
                <a:latin typeface=""/>
              </a:rPr>
              <a:t>plot.To</a:t>
            </a:r>
            <a:r>
              <a:rPr lang="en-IN" sz="2000" dirty="0">
                <a:effectLst/>
                <a:latin typeface=""/>
              </a:rPr>
              <a:t> visually observe how payload may be correlated with mission outcomes for selected sites and also collective for all sites based on the drop down value.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Source Code: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https://github.com/Sair07/Applied_data_science_capstone/blob/main/space_dash_app.py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0840801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29790"/>
            <a:ext cx="9745589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the model development process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﻿﻿Creation of a NumPy array from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dependant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 Class in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﻿﻿Data standardization using standard scaler preprocessing method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﻿﻿Use of the function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train_test_split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split the data X and Y into training and test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﻿﻿Searching for the best Hyperparameters for Logistic Regression, SVM, Decision Tree and KN classifiers, by calculating the accuracy after training the dataset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﻿﻿</a:t>
            </a:r>
            <a:r>
              <a:rPr lang="en-IN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method performs best using test data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latin typeface=""/>
              </a:rPr>
              <a:t>Source Code: </a:t>
            </a:r>
            <a:r>
              <a:rPr lang="en-US" sz="2200" dirty="0">
                <a:latin typeface=""/>
                <a:hlinkClick r:id="rId3"/>
              </a:rPr>
              <a:t>https://github.com/Sair07/Applied_data_science_capstone/blob/main/SpaceX_Machine_Learning_Prediction.jupyterlite.ipynb</a:t>
            </a:r>
            <a:r>
              <a:rPr lang="en-US" sz="2200" dirty="0">
                <a:latin typeface=""/>
              </a:rPr>
              <a:t>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4" y="1492624"/>
            <a:ext cx="10104782" cy="4934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uses 4 different launch sites;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of F9 v1.1 booster is 2,928 kg;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first success landing outcome happened in 2015-12-22;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Many Falcon 9 booster versions were successful at landing in drone ships having payload above the average;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Almost 100% of mission outcomes were successful;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Two booster versions failed at landing in drone ships in 2015: F9 v1.1 B1012 and F9 v1.1 B1015;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number of landing outcomes became as better as years passed (14 success and 5 Failure)</a:t>
            </a:r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4" y="1492624"/>
            <a:ext cx="10104782" cy="49345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interactive analytics was possible to identify that launch sites is safety places, near sea, as shown below with a map derived from Folium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DFA84E-0FDC-EB62-D0A9-E6D4FD8C4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2246" y="2949804"/>
            <a:ext cx="7628965" cy="282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572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4" y="1492624"/>
            <a:ext cx="10104782" cy="4934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showed that Decision Tree Classifier is the best model to predict successful landings, having accuracy over 87% and accuracy for test data over 94%.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Descision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Tree came best out of logistic regression, support vector machine, decision tree and k nearest neighbors.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0137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2" y="1452281"/>
            <a:ext cx="9758203" cy="51636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Flight Number vs. Launch Site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CA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CA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sz="1600" dirty="0"/>
              <a:t>Its clear from the the above graph that success rate has improved over time.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sz="1600" dirty="0"/>
              <a:t>According to the plot, the best launch site nowadays is CCAF5 SLC 40, where most of recent launches were successful.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sz="1600" dirty="0"/>
              <a:t> VAFB SLC 4E is second and third place KSC LC 39A;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D1C213-23B1-90F9-58AB-169521D12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53" y="1954483"/>
            <a:ext cx="11211419" cy="272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06071"/>
            <a:ext cx="5052565" cy="2649069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sz="2000" dirty="0">
                <a:latin typeface=""/>
              </a:rPr>
              <a:t>Payloads over 9,000kg have good success rate;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sz="2000" dirty="0">
                <a:latin typeface=""/>
              </a:rPr>
              <a:t>Payloads over 12,000kg seems to be possible only on CCAFS SLC 40 and KSC LC 39A launch sites.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7A4791-C88A-53CE-C3A7-F50BEBF99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808" y="1368465"/>
            <a:ext cx="5938164" cy="465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64223" y="1920769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biggest success rates happens to orbits: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HEO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0CE0E1-1106-F9F1-AEBB-6E20646E1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1308" y="1333776"/>
            <a:ext cx="6813619" cy="498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sz="2000" dirty="0">
                <a:latin typeface=""/>
              </a:rPr>
              <a:t>success rate improved over time to all orbits.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sz="2000" dirty="0">
                <a:latin typeface=""/>
              </a:rPr>
              <a:t>VLEO orbit looks good as it has good success launches.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FEEDC4-06D7-4DCE-69DD-F27684332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694" y="1390540"/>
            <a:ext cx="5931617" cy="503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no relation between payload and success rate to orbit GTO as it has mixed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ISS orbit has wide range of payload and with high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are less launches to the orbits SO and GEO.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B3D15B-23CB-FA03-BA0F-12CDE00FF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5414" y="1484296"/>
            <a:ext cx="5939391" cy="4942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started improving from 2013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3 years looks like learning years to get hands on the technology with no success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9C8498-0DF5-7A79-3B06-8765F777E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828" y="1420189"/>
            <a:ext cx="6452466" cy="480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They are obtained by selecting unique occurrences of “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 values from the dataset.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97756B-268F-AC73-0E2D-0441DC61B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1" y="2307291"/>
            <a:ext cx="2229224" cy="25601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A97915-677A-FFA8-4C18-5AB753D2CA60}"/>
              </a:ext>
            </a:extLst>
          </p:cNvPr>
          <p:cNvSpPr txBox="1"/>
          <p:nvPr/>
        </p:nvSpPr>
        <p:spPr>
          <a:xfrm>
            <a:off x="4087905" y="3105834"/>
            <a:ext cx="47333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Query: </a:t>
            </a:r>
            <a:r>
              <a:rPr lang="en-IN" dirty="0"/>
              <a:t>select distinct(</a:t>
            </a:r>
            <a:r>
              <a:rPr lang="en-IN" dirty="0" err="1"/>
              <a:t>Launch_Site</a:t>
            </a:r>
            <a:r>
              <a:rPr lang="en-IN" dirty="0"/>
              <a:t>) from </a:t>
            </a:r>
            <a:r>
              <a:rPr lang="en-IN" dirty="0">
                <a:latin typeface=""/>
              </a:rPr>
              <a:t>SPACEXTABLE</a:t>
            </a:r>
            <a:endParaRPr lang="en-US" dirty="0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17300" y="1908998"/>
            <a:ext cx="5078382" cy="207133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77E532E-6BBE-83B4-AEFF-202C878D1D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038030"/>
              </p:ext>
            </p:extLst>
          </p:nvPr>
        </p:nvGraphicFramePr>
        <p:xfrm>
          <a:off x="5642804" y="1667497"/>
          <a:ext cx="6318470" cy="4358076"/>
        </p:xfrm>
        <a:graphic>
          <a:graphicData uri="http://schemas.openxmlformats.org/drawingml/2006/table">
            <a:tbl>
              <a:tblPr/>
              <a:tblGrid>
                <a:gridCol w="631847">
                  <a:extLst>
                    <a:ext uri="{9D8B030D-6E8A-4147-A177-3AD203B41FA5}">
                      <a16:colId xmlns:a16="http://schemas.microsoft.com/office/drawing/2014/main" val="2894228662"/>
                    </a:ext>
                  </a:extLst>
                </a:gridCol>
                <a:gridCol w="631847">
                  <a:extLst>
                    <a:ext uri="{9D8B030D-6E8A-4147-A177-3AD203B41FA5}">
                      <a16:colId xmlns:a16="http://schemas.microsoft.com/office/drawing/2014/main" val="39283354"/>
                    </a:ext>
                  </a:extLst>
                </a:gridCol>
                <a:gridCol w="631847">
                  <a:extLst>
                    <a:ext uri="{9D8B030D-6E8A-4147-A177-3AD203B41FA5}">
                      <a16:colId xmlns:a16="http://schemas.microsoft.com/office/drawing/2014/main" val="862862217"/>
                    </a:ext>
                  </a:extLst>
                </a:gridCol>
                <a:gridCol w="631847">
                  <a:extLst>
                    <a:ext uri="{9D8B030D-6E8A-4147-A177-3AD203B41FA5}">
                      <a16:colId xmlns:a16="http://schemas.microsoft.com/office/drawing/2014/main" val="3572916272"/>
                    </a:ext>
                  </a:extLst>
                </a:gridCol>
                <a:gridCol w="631847">
                  <a:extLst>
                    <a:ext uri="{9D8B030D-6E8A-4147-A177-3AD203B41FA5}">
                      <a16:colId xmlns:a16="http://schemas.microsoft.com/office/drawing/2014/main" val="1214166705"/>
                    </a:ext>
                  </a:extLst>
                </a:gridCol>
                <a:gridCol w="631847">
                  <a:extLst>
                    <a:ext uri="{9D8B030D-6E8A-4147-A177-3AD203B41FA5}">
                      <a16:colId xmlns:a16="http://schemas.microsoft.com/office/drawing/2014/main" val="429648047"/>
                    </a:ext>
                  </a:extLst>
                </a:gridCol>
                <a:gridCol w="631847">
                  <a:extLst>
                    <a:ext uri="{9D8B030D-6E8A-4147-A177-3AD203B41FA5}">
                      <a16:colId xmlns:a16="http://schemas.microsoft.com/office/drawing/2014/main" val="2493078150"/>
                    </a:ext>
                  </a:extLst>
                </a:gridCol>
                <a:gridCol w="631847">
                  <a:extLst>
                    <a:ext uri="{9D8B030D-6E8A-4147-A177-3AD203B41FA5}">
                      <a16:colId xmlns:a16="http://schemas.microsoft.com/office/drawing/2014/main" val="2088687132"/>
                    </a:ext>
                  </a:extLst>
                </a:gridCol>
                <a:gridCol w="631847">
                  <a:extLst>
                    <a:ext uri="{9D8B030D-6E8A-4147-A177-3AD203B41FA5}">
                      <a16:colId xmlns:a16="http://schemas.microsoft.com/office/drawing/2014/main" val="9291078"/>
                    </a:ext>
                  </a:extLst>
                </a:gridCol>
                <a:gridCol w="631847">
                  <a:extLst>
                    <a:ext uri="{9D8B030D-6E8A-4147-A177-3AD203B41FA5}">
                      <a16:colId xmlns:a16="http://schemas.microsoft.com/office/drawing/2014/main" val="422954302"/>
                    </a:ext>
                  </a:extLst>
                </a:gridCol>
              </a:tblGrid>
              <a:tr h="466296"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1">
                          <a:effectLst/>
                          <a:latin typeface="inherit"/>
                        </a:rPr>
                        <a:t>Date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1">
                          <a:effectLst/>
                          <a:latin typeface="inherit"/>
                        </a:rPr>
                        <a:t>Time (UTC)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1">
                          <a:effectLst/>
                          <a:latin typeface="inherit"/>
                        </a:rPr>
                        <a:t>Booster_Version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1">
                          <a:effectLst/>
                          <a:latin typeface="inherit"/>
                        </a:rPr>
                        <a:t>Launch_Site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1">
                          <a:effectLst/>
                          <a:latin typeface="inherit"/>
                        </a:rPr>
                        <a:t>Payload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1">
                          <a:effectLst/>
                          <a:latin typeface="inherit"/>
                        </a:rPr>
                        <a:t>PAYLOAD_MASS__KG_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1">
                          <a:effectLst/>
                          <a:latin typeface="inherit"/>
                        </a:rPr>
                        <a:t>Orbit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1">
                          <a:effectLst/>
                          <a:latin typeface="inherit"/>
                        </a:rPr>
                        <a:t>Customer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1">
                          <a:effectLst/>
                          <a:latin typeface="inherit"/>
                        </a:rPr>
                        <a:t>Mission_Outcome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1">
                          <a:effectLst/>
                          <a:latin typeface="inherit"/>
                        </a:rPr>
                        <a:t>Landing_Outcome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8279273"/>
                  </a:ext>
                </a:extLst>
              </a:tr>
              <a:tr h="746121"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2010-04-06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18:45:00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F9 v1.0 B0003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Dragon Spacecraft Qualification Unit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LEO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SpaceX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Failure (parachute)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956453"/>
                  </a:ext>
                </a:extLst>
              </a:tr>
              <a:tr h="1305770"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2010-08-12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15:43:00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dirty="0">
                          <a:effectLst/>
                          <a:latin typeface="inherit"/>
                        </a:rPr>
                        <a:t>F9 v1.0 B0004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Dragon demo flight C1, two CubeSats, barrel of Brouere cheese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dirty="0">
                          <a:effectLst/>
                          <a:latin typeface="inherit"/>
                        </a:rPr>
                        <a:t>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dirty="0">
                          <a:effectLst/>
                          <a:latin typeface="inherit"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dirty="0">
                          <a:effectLst/>
                          <a:latin typeface="inherit"/>
                        </a:rPr>
                        <a:t>NASA (COTS) NRO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dirty="0">
                          <a:effectLst/>
                          <a:latin typeface="inherit"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dirty="0">
                          <a:effectLst/>
                          <a:latin typeface="inherit"/>
                        </a:rPr>
                        <a:t>Failure (parachute)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321387"/>
                  </a:ext>
                </a:extLst>
              </a:tr>
              <a:tr h="466296"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2012-05-22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07:44:00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F9 v1.0 B0005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Dragon demo flight C2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525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NASA (COTS)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655604"/>
                  </a:ext>
                </a:extLst>
              </a:tr>
              <a:tr h="326384"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2012-08-10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00:35:00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F9 v1.0 B0006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SpaceX CRS-1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500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NASA (CRS)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173598"/>
                  </a:ext>
                </a:extLst>
              </a:tr>
              <a:tr h="326384"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2013-01-03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15:10:00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F9 v1.0 B0007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SpaceX CRS-2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677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NASA (CRS)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>
                          <a:effectLst/>
                          <a:latin typeface="inherit"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dirty="0">
                          <a:effectLst/>
                          <a:latin typeface="inherit"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251342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0AEE176-EABB-DC8E-8C47-C89CB0E99DC4}"/>
              </a:ext>
            </a:extLst>
          </p:cNvPr>
          <p:cNvSpPr txBox="1"/>
          <p:nvPr/>
        </p:nvSpPr>
        <p:spPr>
          <a:xfrm>
            <a:off x="5795682" y="6131859"/>
            <a:ext cx="4590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Query: select * from SPACEXTABLE where </a:t>
            </a:r>
            <a:r>
              <a:rPr lang="en-US" dirty="0" err="1"/>
              <a:t>Launch_Site</a:t>
            </a:r>
            <a:r>
              <a:rPr lang="en-US" dirty="0"/>
              <a:t> like "%CCA%" limit 5;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734672"/>
            <a:ext cx="10081132" cy="469254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SpaceX API and Web Scraping from Wikipedia page.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with SQL , Pandans and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Matplotlip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and Dashboard with Folium and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 - Predictive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aAnalysis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(Classification) 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Results from Interactive Visual Analytics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Presenting Best Hyperparameter for SVM, Classification Trees and Logistic Regression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 that performs best using test data with the accuracy score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carried by boosters from NASA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Query: select sum(PAYLOAD_MASS__KG_) ,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Booster_Version,Customer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 where Customer like '%NASA%' group by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 to Total payload calculated above, by summing all payloads whose codes contain ‘CRS’, which corresponds to NASA.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 : select avg(PAYLOAD_MASS__KG_) from SPACEXTABLE 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'%%F9 v1.1’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Filtering data by the booster version above and calculating the average payload mass using avg() function we obtained the value of 2,928 kg.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2101FF-13C7-6886-8D8D-12A342756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580" y="2654300"/>
            <a:ext cx="2755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Date of the first successful landing outcome on ground pad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</a:rPr>
              <a:t>Query: S</a:t>
            </a:r>
            <a:r>
              <a:rPr lang="en-IN" sz="2000" dirty="0"/>
              <a:t>ELECT MIN(DATE) AS </a:t>
            </a:r>
            <a:r>
              <a:rPr lang="en-IN" sz="2000" dirty="0" err="1"/>
              <a:t>first_successful_landing</a:t>
            </a:r>
            <a:r>
              <a:rPr lang="en-IN" sz="2000" dirty="0"/>
              <a:t> FROM SPACEXTBL WHERE (</a:t>
            </a:r>
            <a:r>
              <a:rPr lang="en-IN" sz="2000" dirty="0" err="1"/>
              <a:t>landing_outcome</a:t>
            </a:r>
            <a:r>
              <a:rPr lang="en-IN" sz="2000" dirty="0"/>
              <a:t>)='Success (ground pad)’;</a:t>
            </a:r>
            <a:endParaRPr lang="en-US" sz="2000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min function and filtering on the landing outcome.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F14893-359C-4C11-4C82-7B94F5FF0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3894" y="2540000"/>
            <a:ext cx="24892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59859"/>
            <a:ext cx="9745589" cy="4617104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Booster_Version,PAYLOAD_MASS__KG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from SPACEXTABLE 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'Success (drone ship)' and PAYLOAD_MASS__KG_ between 4000 and 6000;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filtering the given range on the payload mass Kg column and landing outcome we can see the above 4 booster had success landing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FF58412-FE28-5CD0-744C-DDB2B600B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865" y="2386800"/>
            <a:ext cx="4905966" cy="20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601586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Query: select count(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),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 group by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Just by using the group by clause we can get the clear detail on the failure and success outcomes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025192-E8B9-49A1-15DF-8D43F5F0F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450" y="2362200"/>
            <a:ext cx="5239200" cy="213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Query: 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 6,2) as "Month",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Booster_Version,Launch_Site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from SPACEXTABLE 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(Date,0,5)='2015'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='Failure (drone ship)' limit 10;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 6,2) as month to get the months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(Date,0,5)='2015' for year.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0D4A0C-1004-186A-EC0E-69D5D1702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400" y="2838450"/>
            <a:ext cx="55372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QUERY: select count(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 as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counts,Landing_Outcome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from SPACEXTABLE where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= 'Failure (drone ship)' or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= 'Success (drone ship)’ group by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order by counts desc;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67C78A-F655-F910-33CF-04ACAAB65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8050" y="2819400"/>
            <a:ext cx="27559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2075873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map shows clusters for every launch site, the second shows a red marker  for a failed launch.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IN" sz="3200" dirty="0">
                <a:latin typeface=""/>
              </a:rPr>
              <a:t>Success/Failed Launches For Each 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14157F-9709-6F29-A9AE-83A8ABFB3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326" y="1652168"/>
            <a:ext cx="7772400" cy="355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sites are in close proximity to the coast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17036E-EBE5-7B01-3FB2-BB3B520F9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894852"/>
            <a:ext cx="7772400" cy="306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46412"/>
            <a:ext cx="9812397" cy="48807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a rocket launch company, helps in rocket launches in an inexpensive cost compare to other companies in the market. This is because Space X can reuse the first stage. </a:t>
            </a: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context here is to determine if first stage will land, and cost of its launch. This information can be used if an alternate company wants to bid against space X for a rocket launch. This goal of the project is to create a machine learning pipeline to predict if the first stage will land successfully. 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marL="914400" lvl="1" indent="-457200"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factors determine if the rocket will land successfully? </a:t>
            </a:r>
          </a:p>
          <a:p>
            <a:pPr marL="914400" lvl="1" indent="-457200"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interaction amongst various features that determine the success rate of a successful landing. OR Where is the best place to make launches.?</a:t>
            </a:r>
          </a:p>
          <a:p>
            <a:pPr marL="914400" lvl="1" indent="-457200"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operating conditions needs to be in place to ensure a successful landing program.</a:t>
            </a:r>
          </a:p>
          <a:p>
            <a:pPr marL="914400" lvl="1" indent="-457200"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best way to estimate the total cost for launches, by predicting successful landings of the first stage of rockets.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911818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are near to railways, roads, highways and coastline.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Proximity of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932878-3F9B-702B-88DC-0E3B64C5D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7223" y="1438849"/>
            <a:ext cx="4380379" cy="423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513293"/>
            <a:ext cx="9745589" cy="66366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sz="1800" dirty="0">
                <a:effectLst/>
                <a:latin typeface=""/>
              </a:rPr>
              <a:t>KSC LC-39A is the site with the higher success launches followed by CCAFS LC-40. Also</a:t>
            </a:r>
            <a:r>
              <a:rPr lang="en-IN" sz="1800" dirty="0">
                <a:latin typeface=""/>
              </a:rPr>
              <a:t> the place of launch seems to have an important factor in success of missions.</a:t>
            </a:r>
            <a:endParaRPr lang="en-IN" sz="1800" dirty="0">
              <a:effectLst/>
              <a:latin typeface="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Launches by ALL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1B2F1E-204D-A04F-764B-BDF0C0240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787" y="1452283"/>
            <a:ext cx="9040271" cy="364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with Highest Success Rate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1D9959-067E-76C9-AD99-35EC4934E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458608"/>
            <a:ext cx="10757715" cy="32209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950537-92AC-8C4F-C2E3-DBC7801EC148}"/>
              </a:ext>
            </a:extLst>
          </p:cNvPr>
          <p:cNvSpPr txBox="1"/>
          <p:nvPr/>
        </p:nvSpPr>
        <p:spPr>
          <a:xfrm>
            <a:off x="618565" y="5082988"/>
            <a:ext cx="982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Launch Site CCAFS SLC-40 has the highest success rate of 87.5%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Also from this interactive dash site we see that this is very close to the second best launch site VAFB SLC-4E which is having highest success rate of 83.3%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351928"/>
            <a:ext cx="10414662" cy="1277471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the Success rate with a range slider to view in the specific range of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payload.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plot for all sites with 2500(kg) to 7000(kg) payload ranges.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2500-5000(kg) range concentrate the majority of the successfully launches and has all success rates up to 5500(KG)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231C43-3C92-1B79-C775-30E0F60ED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762" y="1395628"/>
            <a:ext cx="11117903" cy="395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76ECE9-6071-434B-0957-A739D7462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482" y="1608044"/>
            <a:ext cx="7339643" cy="4198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36914C-8610-9307-77BF-A1C5FF293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860" y="1909483"/>
            <a:ext cx="9363115" cy="364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2733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2C2654-BCDD-1B27-01A1-946E32C3A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0525" y="1532667"/>
            <a:ext cx="6014571" cy="478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146529" y="1525431"/>
            <a:ext cx="9153918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IN" sz="2000" dirty="0">
                <a:effectLst/>
                <a:latin typeface="Helvetica" pitchFamily="2" charset="0"/>
              </a:rPr>
              <a:t>Different data sources were </a:t>
            </a:r>
            <a:r>
              <a:rPr lang="en-IN" sz="2000" dirty="0" err="1">
                <a:effectLst/>
                <a:latin typeface="Helvetica" pitchFamily="2" charset="0"/>
              </a:rPr>
              <a:t>analyzed</a:t>
            </a:r>
            <a:r>
              <a:rPr lang="en-IN" sz="2000" dirty="0">
                <a:effectLst/>
                <a:latin typeface="Helvetica" pitchFamily="2" charset="0"/>
              </a:rPr>
              <a:t>, refining conclusions along the process</a:t>
            </a:r>
          </a:p>
          <a:p>
            <a:r>
              <a:rPr lang="en-IN" sz="2000" dirty="0">
                <a:effectLst/>
                <a:latin typeface="Helvetica" pitchFamily="2" charset="0"/>
              </a:rPr>
              <a:t>Launches above 7,000kg are less risky</a:t>
            </a:r>
          </a:p>
          <a:p>
            <a:r>
              <a:rPr lang="en-IN" sz="2000" dirty="0">
                <a:effectLst/>
                <a:latin typeface="Helvetica" pitchFamily="2" charset="0"/>
              </a:rPr>
              <a:t>Although most of mission outcomes are successful, successful landing outcomes seem to improve over time, according the evolution of processes and rockets</a:t>
            </a:r>
          </a:p>
          <a:p>
            <a:r>
              <a:rPr lang="en-IN" sz="2000" dirty="0">
                <a:effectLst/>
                <a:latin typeface="Helvetica" pitchFamily="2" charset="0"/>
              </a:rPr>
              <a:t>As all the algorithms are giving the same accuracy, they all perform practically the same.</a:t>
            </a:r>
          </a:p>
          <a:p>
            <a:r>
              <a:rPr lang="en-IN" sz="2000" dirty="0">
                <a:effectLst/>
                <a:latin typeface="Helvetica" pitchFamily="2" charset="0"/>
              </a:rPr>
              <a:t>By using our machine learning model, we can predict if the first stage of our competitor will land and determine the cost of a launch.</a:t>
            </a:r>
          </a:p>
          <a:p>
            <a:endParaRPr lang="en-IN" sz="2000" dirty="0">
              <a:effectLst/>
              <a:latin typeface="Helvetica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50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notebook or code snippets 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queries access the below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repository Link 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https://github.com/Sair07/Applied_data_science_capstone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from Space X was obtained from 2 sources: 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 X API(https://</a:t>
            </a:r>
            <a:r>
              <a:rPr lang="en-US" sz="72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api.spacexdata.com</a:t>
            </a: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/v4/rockets/) • 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WebScraping</a:t>
            </a: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(https://</a:t>
            </a:r>
            <a:r>
              <a:rPr lang="en-US" sz="72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en.wikipedia.org</a:t>
            </a: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/wiki/</a:t>
            </a:r>
            <a:r>
              <a:rPr lang="en-US" sz="72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List_of_Falcon</a:t>
            </a: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/_9/_</a:t>
            </a:r>
            <a:r>
              <a:rPr lang="en-US" sz="72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and_Falcon_Heavy_launches</a:t>
            </a: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)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Collected data was in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Json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format, After downloading the data from the above sites. The data was parsed using Beautiful soup and later was converted into a Pandas Data Frame.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One hot encoding was performed to enrich the data and created respective labels or features in analyzing it further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74624-3274-74FD-E0E0-02D259C91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700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sz="3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76571-B6AE-027B-B159-58205659C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78052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2400" dirty="0"/>
          </a:p>
          <a:p>
            <a:r>
              <a:rPr lang="en-US" sz="2400" dirty="0"/>
              <a:t>Perform exploratory data analysis (EDA) using visualization and SQL</a:t>
            </a:r>
          </a:p>
          <a:p>
            <a:r>
              <a:rPr lang="en-US" sz="2400" dirty="0"/>
              <a:t>Perform interactive visual analytics using Folium and </a:t>
            </a:r>
            <a:r>
              <a:rPr lang="en-US" sz="2400" dirty="0" err="1"/>
              <a:t>Plotly</a:t>
            </a:r>
            <a:r>
              <a:rPr lang="en-US" sz="2400" dirty="0"/>
              <a:t> Dash</a:t>
            </a:r>
          </a:p>
          <a:p>
            <a:r>
              <a:rPr lang="en-US" sz="2400" dirty="0"/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Predictive analysis was performed with the help of Machine Learning – Classification Algorithm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For this the data was normalized, divided or was 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splitted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into training and testing set along with an dependent variable as a separate feature.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Later the training set was fitted  based on the algorithms and accuracy was calculated and the best method was selected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768563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42372" y="1432002"/>
            <a:ext cx="10515600" cy="2396751"/>
          </a:xfrm>
          <a:prstGeom prst="rect">
            <a:avLst/>
          </a:prstGeom>
        </p:spPr>
        <p:txBody>
          <a:bodyPr/>
          <a:lstStyle/>
          <a:p>
            <a:pPr marL="0" indent="0" algn="l" fontAlgn="base">
              <a:buNone/>
            </a:pPr>
            <a:r>
              <a:rPr lang="en-IN" dirty="0">
                <a:latin typeface="-apple-system"/>
              </a:rPr>
              <a:t>Main objective for Data Collection step:</a:t>
            </a:r>
            <a:endParaRPr lang="en-IN" b="0" i="0" dirty="0">
              <a:effectLst/>
              <a:latin typeface="-apple-system"/>
            </a:endParaRPr>
          </a:p>
          <a:p>
            <a:pPr lvl="1" fontAlgn="base"/>
            <a:r>
              <a:rPr lang="en-IN" b="0" i="0" dirty="0">
                <a:effectLst/>
                <a:latin typeface="-apple-system"/>
              </a:rPr>
              <a:t>Request to the SpaceX API</a:t>
            </a:r>
          </a:p>
          <a:p>
            <a:pPr lvl="1" fontAlgn="base"/>
            <a:r>
              <a:rPr lang="en-IN" b="0" i="0" dirty="0">
                <a:effectLst/>
                <a:latin typeface="-apple-system"/>
              </a:rPr>
              <a:t>Clean the requested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502FC84-314F-59F7-3C3C-CCFB90191CFA}"/>
              </a:ext>
            </a:extLst>
          </p:cNvPr>
          <p:cNvSpPr/>
          <p:nvPr/>
        </p:nvSpPr>
        <p:spPr>
          <a:xfrm>
            <a:off x="951675" y="2850775"/>
            <a:ext cx="2487706" cy="11564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B47DC9-E233-D7D8-CCA9-2DF03ABE6FE1}"/>
              </a:ext>
            </a:extLst>
          </p:cNvPr>
          <p:cNvSpPr txBox="1"/>
          <p:nvPr/>
        </p:nvSpPr>
        <p:spPr>
          <a:xfrm>
            <a:off x="1193806" y="3105832"/>
            <a:ext cx="2017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Make a get request to SpaceX API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5E252CF-8A36-3DE4-2AF6-836ACE6775F8}"/>
              </a:ext>
            </a:extLst>
          </p:cNvPr>
          <p:cNvSpPr/>
          <p:nvPr/>
        </p:nvSpPr>
        <p:spPr>
          <a:xfrm>
            <a:off x="4274715" y="2871903"/>
            <a:ext cx="2447365" cy="11564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Perform basic data formatting to create a data frame using pandas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2376455-4EA8-3FE4-B294-5676EB2739F4}"/>
              </a:ext>
            </a:extLst>
          </p:cNvPr>
          <p:cNvSpPr/>
          <p:nvPr/>
        </p:nvSpPr>
        <p:spPr>
          <a:xfrm>
            <a:off x="7662649" y="4468264"/>
            <a:ext cx="2570563" cy="117672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Construct dataset with the specific launch details required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0172B8F-C3CD-9A20-67D0-BCA082A83A4B}"/>
              </a:ext>
            </a:extLst>
          </p:cNvPr>
          <p:cNvSpPr/>
          <p:nvPr/>
        </p:nvSpPr>
        <p:spPr>
          <a:xfrm>
            <a:off x="7584141" y="2850776"/>
            <a:ext cx="2649071" cy="117757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Analyze the data and select features which provide Launch details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31F6D49-5CD0-F1A1-B406-202EDFD7B865}"/>
              </a:ext>
            </a:extLst>
          </p:cNvPr>
          <p:cNvSpPr/>
          <p:nvPr/>
        </p:nvSpPr>
        <p:spPr>
          <a:xfrm>
            <a:off x="4383741" y="4438598"/>
            <a:ext cx="2364507" cy="123606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en-IN" dirty="0"/>
              <a:t>Filter the data frame to only include Falcon 9 launches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37FB77F-DAA9-03F0-AF3D-8E15920403D2}"/>
              </a:ext>
            </a:extLst>
          </p:cNvPr>
          <p:cNvSpPr/>
          <p:nvPr/>
        </p:nvSpPr>
        <p:spPr>
          <a:xfrm>
            <a:off x="914399" y="4438598"/>
            <a:ext cx="2554941" cy="123606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Deal with missing Values (perform basic Wrangling steps)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77FCAA41-4E02-D931-2BB6-2DB2672E32BA}"/>
              </a:ext>
            </a:extLst>
          </p:cNvPr>
          <p:cNvSpPr/>
          <p:nvPr/>
        </p:nvSpPr>
        <p:spPr>
          <a:xfrm>
            <a:off x="3469340" y="3299957"/>
            <a:ext cx="805375" cy="21568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39C2D178-550F-80B2-0371-F4AFACDF1582}"/>
              </a:ext>
            </a:extLst>
          </p:cNvPr>
          <p:cNvSpPr/>
          <p:nvPr/>
        </p:nvSpPr>
        <p:spPr>
          <a:xfrm>
            <a:off x="6748248" y="3342282"/>
            <a:ext cx="805375" cy="21568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8CF9CC48-6DC7-6C7D-DEED-3F27123818DB}"/>
              </a:ext>
            </a:extLst>
          </p:cNvPr>
          <p:cNvSpPr/>
          <p:nvPr/>
        </p:nvSpPr>
        <p:spPr>
          <a:xfrm>
            <a:off x="8714772" y="4025831"/>
            <a:ext cx="281311" cy="41276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DFB31B32-A046-ED60-0757-6514119683BF}"/>
              </a:ext>
            </a:extLst>
          </p:cNvPr>
          <p:cNvSpPr/>
          <p:nvPr/>
        </p:nvSpPr>
        <p:spPr>
          <a:xfrm>
            <a:off x="6748248" y="4989393"/>
            <a:ext cx="831543" cy="215153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 Arrow 18">
            <a:extLst>
              <a:ext uri="{FF2B5EF4-FFF2-40B4-BE49-F238E27FC236}">
                <a16:creationId xmlns:a16="http://schemas.microsoft.com/office/drawing/2014/main" id="{7C89678D-C959-849C-E282-2573FA483C4D}"/>
              </a:ext>
            </a:extLst>
          </p:cNvPr>
          <p:cNvSpPr/>
          <p:nvPr/>
        </p:nvSpPr>
        <p:spPr>
          <a:xfrm>
            <a:off x="3490796" y="4989393"/>
            <a:ext cx="831543" cy="215153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CCACF0-1DAA-BB82-FCC5-0BC2DC07E1C8}"/>
              </a:ext>
            </a:extLst>
          </p:cNvPr>
          <p:cNvSpPr txBox="1"/>
          <p:nvPr/>
        </p:nvSpPr>
        <p:spPr>
          <a:xfrm>
            <a:off x="510988" y="6025573"/>
            <a:ext cx="102197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 Code 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https://github.com/Sair07/Applied_data_science_capstone/blob/main/spacex-data-collection.ipynb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4027" y="1392500"/>
            <a:ext cx="4564113" cy="4606664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performing web scraping to collect Falcon 9 historical launch records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Wikipedia link 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https://en.wikipedia.org/wiki/List_of_Falcon_9_and_Falcon_Heavy_launches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Applying basic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 Python library to scrape webpages for data and filter the data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854" y="1295058"/>
            <a:ext cx="5461000" cy="4606664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B9F27A3-AD2E-D603-E3CF-CB896E824617}"/>
              </a:ext>
            </a:extLst>
          </p:cNvPr>
          <p:cNvSpPr/>
          <p:nvPr/>
        </p:nvSpPr>
        <p:spPr>
          <a:xfrm>
            <a:off x="6360449" y="1572493"/>
            <a:ext cx="4410635" cy="74465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r>
              <a:rPr lang="en-IN" b="0" i="0" dirty="0">
                <a:effectLst/>
                <a:latin typeface="-apple-system"/>
              </a:rPr>
              <a:t> Request the Falcon9 Launch Wiki page from its URL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DFED2F-F9AA-6C37-8DDE-74A28C636E09}"/>
              </a:ext>
            </a:extLst>
          </p:cNvPr>
          <p:cNvSpPr/>
          <p:nvPr/>
        </p:nvSpPr>
        <p:spPr>
          <a:xfrm>
            <a:off x="6360452" y="2765671"/>
            <a:ext cx="4410635" cy="6885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r>
              <a:rPr lang="en-IN" b="0" i="0" dirty="0">
                <a:effectLst/>
                <a:latin typeface="-apple-system"/>
              </a:rPr>
              <a:t>Extract all column/variable names from the HTML table header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0183E25-FD10-C2C7-F8F4-663EE1302B74}"/>
              </a:ext>
            </a:extLst>
          </p:cNvPr>
          <p:cNvSpPr/>
          <p:nvPr/>
        </p:nvSpPr>
        <p:spPr>
          <a:xfrm>
            <a:off x="6360448" y="3968766"/>
            <a:ext cx="4410635" cy="6885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base"/>
            <a:r>
              <a:rPr lang="en-IN" b="1" i="0" dirty="0">
                <a:effectLst/>
                <a:latin typeface="-apple-system"/>
              </a:rPr>
              <a:t>Create a data frame by parsing the launch HTML tables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5AA463CE-9A4A-628E-7913-5E3F96DD1D76}"/>
              </a:ext>
            </a:extLst>
          </p:cNvPr>
          <p:cNvSpPr/>
          <p:nvPr/>
        </p:nvSpPr>
        <p:spPr>
          <a:xfrm>
            <a:off x="8164520" y="2341272"/>
            <a:ext cx="551330" cy="42436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53FF5FC4-A1D9-BE58-B6AF-B6E8BF9CBBBE}"/>
              </a:ext>
            </a:extLst>
          </p:cNvPr>
          <p:cNvSpPr/>
          <p:nvPr/>
        </p:nvSpPr>
        <p:spPr>
          <a:xfrm>
            <a:off x="8163442" y="3516835"/>
            <a:ext cx="551330" cy="45193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1F8091-703C-0760-0143-8A422548D81A}"/>
              </a:ext>
            </a:extLst>
          </p:cNvPr>
          <p:cNvSpPr txBox="1"/>
          <p:nvPr/>
        </p:nvSpPr>
        <p:spPr>
          <a:xfrm>
            <a:off x="697214" y="5999164"/>
            <a:ext cx="103676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Source code: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https://github.com/Sair07/Applied_data_science_capstone/blob/main/webscraping.ipynb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5"/>
              </a:rPr>
              <a:t>https://github.com/Sair07/Applied_data_science_capstone/blob/main/labs_module%201_Web%20Scraping_Web-Scraping-Review-Lab.ipynb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endParaRPr lang="en-US" sz="16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4B6BFFC-E028-652F-194D-0694EC20FA72}"/>
              </a:ext>
            </a:extLst>
          </p:cNvPr>
          <p:cNvSpPr/>
          <p:nvPr/>
        </p:nvSpPr>
        <p:spPr>
          <a:xfrm>
            <a:off x="6360450" y="5162062"/>
            <a:ext cx="4410635" cy="6158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 and Scrape data from HTML tables using Beautiful Soup object</a:t>
            </a:r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2ED3B136-F674-0E1A-1575-24ED5413CE0B}"/>
              </a:ext>
            </a:extLst>
          </p:cNvPr>
          <p:cNvSpPr/>
          <p:nvPr/>
        </p:nvSpPr>
        <p:spPr>
          <a:xfrm>
            <a:off x="8157796" y="4683722"/>
            <a:ext cx="551330" cy="45193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736</TotalTime>
  <Words>3285</Words>
  <Application>Microsoft Macintosh PowerPoint</Application>
  <PresentationFormat>Widescreen</PresentationFormat>
  <Paragraphs>430</Paragraphs>
  <Slides>51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1" baseType="lpstr">
      <vt:lpstr>-apple-system</vt:lpstr>
      <vt:lpstr>Abadi</vt:lpstr>
      <vt:lpstr>Arial</vt:lpstr>
      <vt:lpstr>Calibri</vt:lpstr>
      <vt:lpstr>Calibri Light</vt:lpstr>
      <vt:lpstr>Helvetica</vt:lpstr>
      <vt:lpstr>IBM Plex Mono SemiBold</vt:lpstr>
      <vt:lpstr>IBM Plex Mono Text</vt:lpstr>
      <vt:lpstr>inherit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sairabanu.sr@outlook.com</cp:lastModifiedBy>
  <cp:revision>200</cp:revision>
  <dcterms:created xsi:type="dcterms:W3CDTF">2021-04-29T18:58:34Z</dcterms:created>
  <dcterms:modified xsi:type="dcterms:W3CDTF">2023-10-11T17:51:39Z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